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9"/>
    <p:restoredTop sz="85159"/>
  </p:normalViewPr>
  <p:slideViewPr>
    <p:cSldViewPr snapToGrid="0" snapToObjects="1">
      <p:cViewPr>
        <p:scale>
          <a:sx n="114" d="100"/>
          <a:sy n="114" d="100"/>
        </p:scale>
        <p:origin x="-176"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130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57066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6717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16916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65741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569489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42898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95481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3670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60963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55750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611468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400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913960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22343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3930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88845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t>
            </a:r>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58144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360216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152326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52603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0350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974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57026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8068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074824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matin100/Applied-Data-Science-Capstone/blob/main/Lab-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matin100/Applied-Data-Science-Capstone/blob/main/Lab-4.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github.com/tmatin100/Applied-Data-Science-Capstone/blob/main/Lab-6.Launch%20Sites%20Locations%20Analysi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github.com/tmatin100/Applied-Data-Science-Capstone/blob/main/Lab%206.a-plotly-dash-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tmatin100/Applied-Data-Science-Capstone/blob/main/Lab-7.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github.com/tmatin100/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tmatin100/Applied-Data-Science-Capstone/blob/main/Lab-1.Collecting%20the%20data-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tmatin100/Applied-Data-Science-Capstone/blob/main/Lab-2.Web%20scraping%20Falcon%209%20and%20Falcon%20Heavy%20Launches%20Records%20from%20Wikipedi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09357"/>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Tamzidul</a:t>
            </a:r>
            <a:r>
              <a:rPr lang="en-US" dirty="0">
                <a:solidFill>
                  <a:schemeClr val="bg2"/>
                </a:solidFill>
                <a:latin typeface="Abadi"/>
                <a:ea typeface="SF Pro" pitchFamily="2" charset="0"/>
                <a:cs typeface="SF Pro" pitchFamily="2" charset="0"/>
              </a:rPr>
              <a:t> Matin </a:t>
            </a:r>
          </a:p>
          <a:p>
            <a:r>
              <a:rPr lang="en-US" dirty="0">
                <a:solidFill>
                  <a:schemeClr val="bg2"/>
                </a:solidFill>
                <a:latin typeface="Abadi" panose="020B0604020104020204" pitchFamily="34" charset="0"/>
                <a:ea typeface="SF Pro" pitchFamily="2" charset="0"/>
                <a:cs typeface="SF Pro" pitchFamily="2" charset="0"/>
              </a:rPr>
              <a:t>December 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H="1">
            <a:off x="434896" y="1516566"/>
            <a:ext cx="5151863" cy="4910644"/>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https://github.com/tmatin100/Applied-Data-Science-Capstone/blob/main/Lab-3.Data%20Wrangling.ipynb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59078F75-6D55-939D-8A25-D380D786CF3E}"/>
              </a:ext>
            </a:extLst>
          </p:cNvPr>
          <p:cNvPicPr>
            <a:picLocks noChangeAspect="1"/>
          </p:cNvPicPr>
          <p:nvPr/>
        </p:nvPicPr>
        <p:blipFill>
          <a:blip r:embed="rId4"/>
          <a:stretch>
            <a:fillRect/>
          </a:stretch>
        </p:blipFill>
        <p:spPr>
          <a:xfrm>
            <a:off x="5901782" y="1516566"/>
            <a:ext cx="4666711" cy="3135196"/>
          </a:xfrm>
          <a:prstGeom prst="rect">
            <a:avLst/>
          </a:prstGeom>
        </p:spPr>
      </p:pic>
      <p:pic>
        <p:nvPicPr>
          <p:cNvPr id="7" name="Picture 6">
            <a:extLst>
              <a:ext uri="{FF2B5EF4-FFF2-40B4-BE49-F238E27FC236}">
                <a16:creationId xmlns:a16="http://schemas.microsoft.com/office/drawing/2014/main" id="{2FEB6BFE-E75B-00C8-CC39-4C2D62038F33}"/>
              </a:ext>
            </a:extLst>
          </p:cNvPr>
          <p:cNvPicPr>
            <a:picLocks noChangeAspect="1"/>
          </p:cNvPicPr>
          <p:nvPr/>
        </p:nvPicPr>
        <p:blipFill>
          <a:blip r:embed="rId5"/>
          <a:stretch>
            <a:fillRect/>
          </a:stretch>
        </p:blipFill>
        <p:spPr>
          <a:xfrm>
            <a:off x="5898217" y="4697708"/>
            <a:ext cx="2543256" cy="202077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25264"/>
            <a:ext cx="4638907" cy="45940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/IBM-Data-Science-Capstone-SpaceX/blob/main/EDA%20with%20Data%20Visualization.ipynb</a:t>
            </a: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3E086DC2-DEF3-8967-7E5A-ECD1CE7DA40B}"/>
              </a:ext>
            </a:extLst>
          </p:cNvPr>
          <p:cNvPicPr>
            <a:picLocks noChangeAspect="1"/>
          </p:cNvPicPr>
          <p:nvPr/>
        </p:nvPicPr>
        <p:blipFill>
          <a:blip r:embed="rId4"/>
          <a:stretch>
            <a:fillRect/>
          </a:stretch>
        </p:blipFill>
        <p:spPr>
          <a:xfrm>
            <a:off x="4778297" y="1360457"/>
            <a:ext cx="4512326" cy="2488045"/>
          </a:xfrm>
          <a:prstGeom prst="rect">
            <a:avLst/>
          </a:prstGeom>
        </p:spPr>
      </p:pic>
      <p:pic>
        <p:nvPicPr>
          <p:cNvPr id="9" name="Picture 8">
            <a:extLst>
              <a:ext uri="{FF2B5EF4-FFF2-40B4-BE49-F238E27FC236}">
                <a16:creationId xmlns:a16="http://schemas.microsoft.com/office/drawing/2014/main" id="{516FE22F-264D-1623-6AF9-A8F4CB3788ED}"/>
              </a:ext>
            </a:extLst>
          </p:cNvPr>
          <p:cNvPicPr>
            <a:picLocks noChangeAspect="1"/>
          </p:cNvPicPr>
          <p:nvPr/>
        </p:nvPicPr>
        <p:blipFill>
          <a:blip r:embed="rId5"/>
          <a:stretch>
            <a:fillRect/>
          </a:stretch>
        </p:blipFill>
        <p:spPr>
          <a:xfrm>
            <a:off x="4778297" y="4084895"/>
            <a:ext cx="4512326" cy="257870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868"/>
            <a:ext cx="9812496" cy="47804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800" dirty="0">
                <a:latin typeface="Abadi"/>
              </a:rPr>
              <a:t>The names of unique launch sites in the space mission.</a:t>
            </a:r>
          </a:p>
          <a:p>
            <a:pPr lvl="1">
              <a:lnSpc>
                <a:spcPct val="100000"/>
              </a:lnSpc>
              <a:spcBef>
                <a:spcPts val="1400"/>
              </a:spcBef>
            </a:pPr>
            <a:r>
              <a:rPr lang="en-US" sz="1800" dirty="0">
                <a:latin typeface="Abadi"/>
              </a:rPr>
              <a:t>The total payload mass carried by boosters launched by NASA (CRS)</a:t>
            </a:r>
          </a:p>
          <a:p>
            <a:pPr lvl="1">
              <a:lnSpc>
                <a:spcPct val="100000"/>
              </a:lnSpc>
              <a:spcBef>
                <a:spcPts val="1400"/>
              </a:spcBef>
            </a:pPr>
            <a:r>
              <a:rPr lang="en-US" sz="1800" dirty="0">
                <a:latin typeface="Abadi"/>
              </a:rPr>
              <a:t>The average payload mass carried by booster version F9 v1.1</a:t>
            </a:r>
          </a:p>
          <a:p>
            <a:pPr lvl="1">
              <a:lnSpc>
                <a:spcPct val="100000"/>
              </a:lnSpc>
              <a:spcBef>
                <a:spcPts val="1400"/>
              </a:spcBef>
            </a:pPr>
            <a:r>
              <a:rPr lang="en-US" sz="1800" dirty="0">
                <a:latin typeface="Abadi"/>
              </a:rPr>
              <a:t>The total number of successful and failure mission outcomes</a:t>
            </a:r>
          </a:p>
          <a:p>
            <a:pPr lvl="1">
              <a:lnSpc>
                <a:spcPct val="100000"/>
              </a:lnSpc>
              <a:spcBef>
                <a:spcPts val="1400"/>
              </a:spcBef>
            </a:pPr>
            <a:r>
              <a:rPr lang="en-US" sz="1800" dirty="0">
                <a:latin typeface="Abadi"/>
              </a:rPr>
              <a:t>The failed landing outcomes in drone ship, their booster version and launch site names.</a:t>
            </a:r>
          </a:p>
          <a:p>
            <a:pPr>
              <a:lnSpc>
                <a:spcPct val="100000"/>
              </a:lnSpc>
              <a:spcBef>
                <a:spcPts val="1400"/>
              </a:spcBef>
            </a:pPr>
            <a:r>
              <a:rPr lang="en-US" sz="1800" dirty="0">
                <a:solidFill>
                  <a:schemeClr val="accent3">
                    <a:lumMod val="25000"/>
                  </a:schemeClr>
                </a:solidFill>
                <a:latin typeface="Abadi"/>
              </a:rPr>
              <a:t>The link to the notebook is </a:t>
            </a:r>
            <a:r>
              <a:rPr lang="en-US" sz="1800" dirty="0">
                <a:solidFill>
                  <a:schemeClr val="accent3">
                    <a:lumMod val="25000"/>
                  </a:schemeClr>
                </a:solidFill>
                <a:latin typeface="Abadi"/>
                <a:hlinkClick r:id="rId3"/>
              </a:rPr>
              <a:t>https://github.com/tmatin100/Applied-Data-Science-Capstone/blob/main/Lab-4.EDA%20with%20SQL.ipynb</a:t>
            </a: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latin typeface="Abadi"/>
            </a:endParaRPr>
          </a:p>
          <a:p>
            <a:pPr lvl="1">
              <a:lnSpc>
                <a:spcPct val="100000"/>
              </a:lnSpc>
              <a:spcBef>
                <a:spcPts val="1400"/>
              </a:spcBef>
            </a:pPr>
            <a:endParaRPr lang="en-US" sz="1800" dirty="0">
              <a:latin typeface="Abadi"/>
            </a:endParaRPr>
          </a:p>
          <a:p>
            <a:pPr>
              <a:lnSpc>
                <a:spcPct val="100000"/>
              </a:lnSpc>
              <a:spcBef>
                <a:spcPts val="1400"/>
              </a:spcBef>
            </a:pPr>
            <a:endParaRPr lang="en-US" sz="1800" dirty="0">
              <a:solidFill>
                <a:schemeClr val="accent3">
                  <a:lumMod val="25000"/>
                </a:schemeClr>
              </a:solidFill>
              <a:latin typeface="Abadi"/>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49659"/>
            <a:ext cx="6902028" cy="497755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nSpc>
                <a:spcPct val="100000"/>
              </a:lnSpc>
              <a:spcBef>
                <a:spcPts val="1400"/>
              </a:spcBef>
              <a:buFontTx/>
              <a:buChar char="-"/>
            </a:pPr>
            <a:r>
              <a:rPr lang="en-US" sz="1800" dirty="0">
                <a:latin typeface="Abadi" panose="020B0604020104020204" pitchFamily="34" charset="0"/>
              </a:rPr>
              <a:t>Do launch sites keep certain distance away from cities.</a:t>
            </a:r>
          </a:p>
          <a:p>
            <a:pPr marL="0" indent="0">
              <a:lnSpc>
                <a:spcPct val="100000"/>
              </a:lnSpc>
              <a:spcBef>
                <a:spcPts val="1400"/>
              </a:spcBef>
              <a:buNone/>
            </a:pPr>
            <a:r>
              <a:rPr lang="en-US" sz="2200" dirty="0">
                <a:solidFill>
                  <a:schemeClr val="accent3">
                    <a:lumMod val="25000"/>
                  </a:schemeClr>
                </a:solidFill>
                <a:latin typeface="Abadi"/>
              </a:rPr>
              <a:t>The link to the notebook is </a:t>
            </a:r>
            <a:r>
              <a:rPr lang="en-US" sz="1700" dirty="0">
                <a:solidFill>
                  <a:schemeClr val="accent3">
                    <a:lumMod val="25000"/>
                  </a:schemeClr>
                </a:solidFill>
                <a:latin typeface="Abadi"/>
                <a:hlinkClick r:id="rId4"/>
              </a:rPr>
              <a:t>https://github.com/tmatin100/Applied-Data-Science-Capstone/blob/main/Lab-6.Launch%20Sites%20Locations%20Analysis%20with%20Folium.ipynb</a:t>
            </a:r>
            <a:endParaRPr lang="en-US" sz="1700" dirty="0">
              <a:solidFill>
                <a:schemeClr val="accent3">
                  <a:lumMod val="25000"/>
                </a:schemeClr>
              </a:solidFill>
              <a:latin typeface="Abadi"/>
            </a:endParaRPr>
          </a:p>
          <a:p>
            <a:pPr marL="0" indent="0">
              <a:lnSpc>
                <a:spcPct val="100000"/>
              </a:lnSpc>
              <a:spcBef>
                <a:spcPts val="1400"/>
              </a:spcBef>
              <a:buNone/>
            </a:pPr>
            <a:endParaRPr lang="en-US" sz="19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C074A523-78A3-A80D-6ADC-59B68F3C49CD}"/>
              </a:ext>
            </a:extLst>
          </p:cNvPr>
          <p:cNvPicPr>
            <a:picLocks noChangeAspect="1"/>
          </p:cNvPicPr>
          <p:nvPr/>
        </p:nvPicPr>
        <p:blipFill>
          <a:blip r:embed="rId5"/>
          <a:stretch>
            <a:fillRect/>
          </a:stretch>
        </p:blipFill>
        <p:spPr>
          <a:xfrm>
            <a:off x="7672040" y="1901687"/>
            <a:ext cx="3795289" cy="2458439"/>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2323"/>
            <a:ext cx="4682935" cy="474702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hlinkClick r:id="rId4"/>
              </a:rPr>
              <a:t>https://github.com/tmatin100/Applied-Data-Science-Capstone/blob/main/Lab%206.a-plotly-dash-app.py</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 name="Picture 6">
            <a:extLst>
              <a:ext uri="{FF2B5EF4-FFF2-40B4-BE49-F238E27FC236}">
                <a16:creationId xmlns:a16="http://schemas.microsoft.com/office/drawing/2014/main" id="{99DEC651-8490-0C69-0CCF-08C7694F17A1}"/>
              </a:ext>
            </a:extLst>
          </p:cNvPr>
          <p:cNvPicPr>
            <a:picLocks noChangeAspect="1"/>
          </p:cNvPicPr>
          <p:nvPr/>
        </p:nvPicPr>
        <p:blipFill>
          <a:blip r:embed="rId5"/>
          <a:stretch>
            <a:fillRect/>
          </a:stretch>
        </p:blipFill>
        <p:spPr>
          <a:xfrm>
            <a:off x="5218771" y="1572323"/>
            <a:ext cx="6973229" cy="331191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3113"/>
            <a:ext cx="10515600" cy="45424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solidFill>
                  <a:schemeClr val="accent3">
                    <a:lumMod val="25000"/>
                  </a:schemeClr>
                </a:solidFill>
                <a:latin typeface="Abadi"/>
                <a:hlinkClick r:id="rId4"/>
              </a:rPr>
              <a:t>https://github.com/tmatin100/Applied-Data-Science-Capstone/blob/main/Lab-7.Machine%20Learning%20Prediction.ipynb</a:t>
            </a:r>
            <a:endParaRPr lang="en-US" sz="16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97138" cy="4113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885D903C-5902-F173-163C-DBAA05EC45CB}"/>
              </a:ext>
            </a:extLst>
          </p:cNvPr>
          <p:cNvSpPr txBox="1"/>
          <p:nvPr/>
        </p:nvSpPr>
        <p:spPr>
          <a:xfrm>
            <a:off x="554377" y="1410356"/>
            <a:ext cx="10429574" cy="544764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Low weighted payloads perform better than the heavier payloads. </a:t>
            </a:r>
          </a:p>
          <a:p>
            <a:pPr marL="285750" indent="-285750">
              <a:buFont typeface="Arial" panose="020B0604020202020204" pitchFamily="34" charset="0"/>
              <a:buChar char="•"/>
            </a:pPr>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Launch success rate started to increase in 2013 till 2020.</a:t>
            </a:r>
          </a:p>
          <a:p>
            <a:pPr marL="285750" indent="-285750">
              <a:buFont typeface="Arial" panose="020B0604020202020204" pitchFamily="34" charset="0"/>
              <a:buChar char="•"/>
            </a:pPr>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KSC LC 39A had the most successful launches from all the sites.</a:t>
            </a:r>
          </a:p>
          <a:p>
            <a:pPr marL="285750" indent="-285750">
              <a:buFont typeface="Arial" panose="020B0604020202020204" pitchFamily="34" charset="0"/>
              <a:buChar char="•"/>
            </a:pPr>
            <a:endParaRPr lang="en-US" sz="2400" dirty="0">
              <a:latin typeface="Abadi" panose="020B0604020104020204" pitchFamily="34" charset="0"/>
            </a:endParaRPr>
          </a:p>
          <a:p>
            <a:pPr marL="285750" indent="-285750">
              <a:buFont typeface="Arial" panose="020B0604020202020204" pitchFamily="34" charset="0"/>
              <a:buChar char="•"/>
            </a:pPr>
            <a:r>
              <a:rPr lang="en-US" sz="2400" dirty="0">
                <a:solidFill>
                  <a:schemeClr val="accent3">
                    <a:lumMod val="25000"/>
                  </a:schemeClr>
                </a:solidFill>
                <a:latin typeface="Abadi" panose="020B0604020104020204" pitchFamily="34" charset="0"/>
              </a:rPr>
              <a:t>Orbits </a:t>
            </a:r>
            <a:r>
              <a:rPr lang="en-US" sz="2400" dirty="0">
                <a:latin typeface="Abadi" panose="020B0604020104020204" pitchFamily="34" charset="0"/>
              </a:rPr>
              <a:t>ES-L1, GEO, HEO, SSO, VLEO had the most success rate.</a:t>
            </a:r>
            <a:endParaRPr lang="en-US" sz="2400"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endParaRPr lang="en-US" sz="2400"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r>
              <a:rPr lang="en-US" sz="2400" dirty="0">
                <a:solidFill>
                  <a:schemeClr val="accent3">
                    <a:lumMod val="25000"/>
                  </a:schemeClr>
                </a:solidFill>
                <a:latin typeface="Abadi" panose="020B0604020104020204" pitchFamily="34" charset="0"/>
              </a:rPr>
              <a:t>The Decision tree classifier is the best machine learning algorithm for this task.</a:t>
            </a:r>
          </a:p>
          <a:p>
            <a:endParaRPr lang="en-US" dirty="0"/>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15600" cy="752707"/>
          </a:xfrm>
          <a:prstGeom prst="rect">
            <a:avLst/>
          </a:prstGeom>
        </p:spPr>
        <p:txBody>
          <a:bodyPr>
            <a:normAutofit/>
          </a:bodyPr>
          <a:lstStyle/>
          <a:p>
            <a:pPr marL="0" indent="0">
              <a:lnSpc>
                <a:spcPct val="100000"/>
              </a:lnSpc>
              <a:spcBef>
                <a:spcPts val="1400"/>
              </a:spcBef>
              <a:buNone/>
            </a:pPr>
            <a:r>
              <a:rPr lang="en-US" sz="2000" dirty="0"/>
              <a:t>• Launches from the site of CCAFS SLC 40 are significantly higher than launches form other sites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AFE100D3-8657-BD28-F1DC-2D4236797ADB}"/>
              </a:ext>
            </a:extLst>
          </p:cNvPr>
          <p:cNvPicPr>
            <a:picLocks noChangeAspect="1"/>
          </p:cNvPicPr>
          <p:nvPr/>
        </p:nvPicPr>
        <p:blipFill>
          <a:blip r:embed="rId4"/>
          <a:stretch>
            <a:fillRect/>
          </a:stretch>
        </p:blipFill>
        <p:spPr>
          <a:xfrm>
            <a:off x="1071988" y="2631688"/>
            <a:ext cx="10144664" cy="27766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1007" y="1710927"/>
            <a:ext cx="9065365" cy="918770"/>
          </a:xfrm>
          <a:prstGeom prst="rect">
            <a:avLst/>
          </a:prstGeom>
        </p:spPr>
        <p:txBody>
          <a:bodyPr>
            <a:normAutofit/>
          </a:bodyPr>
          <a:lstStyle/>
          <a:p>
            <a:pPr>
              <a:lnSpc>
                <a:spcPct val="100000"/>
              </a:lnSpc>
              <a:spcBef>
                <a:spcPts val="1400"/>
              </a:spcBef>
            </a:pPr>
            <a:r>
              <a:rPr lang="en-US" sz="2000" dirty="0"/>
              <a:t>The majority of the Pay Loads with lower Mass have been launched from CCAFS SLC 40.</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DD761036-3CD7-51CA-1001-4F50139E7147}"/>
              </a:ext>
            </a:extLst>
          </p:cNvPr>
          <p:cNvPicPr>
            <a:picLocks noChangeAspect="1"/>
          </p:cNvPicPr>
          <p:nvPr/>
        </p:nvPicPr>
        <p:blipFill>
          <a:blip r:embed="rId4"/>
          <a:stretch>
            <a:fillRect/>
          </a:stretch>
        </p:blipFill>
        <p:spPr>
          <a:xfrm>
            <a:off x="1884554" y="2209662"/>
            <a:ext cx="6255835" cy="42359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02972"/>
            <a:ext cx="8273629" cy="549048"/>
          </a:xfrm>
          <a:prstGeom prst="rect">
            <a:avLst/>
          </a:prstGeom>
        </p:spPr>
        <p:txBody>
          <a:bodyPr>
            <a:noAutofit/>
          </a:bodyPr>
          <a:lstStyle/>
          <a:p>
            <a:pPr>
              <a:lnSpc>
                <a:spcPct val="100000"/>
              </a:lnSpc>
              <a:spcBef>
                <a:spcPts val="1400"/>
              </a:spcBef>
            </a:pPr>
            <a:r>
              <a:rPr lang="en-US" sz="2400" dirty="0"/>
              <a:t>The orbit types of ES-L1, GEO, HEO, SSO are among the highest success rate.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380872D5-5956-A9B7-4C23-98AD8B68A6A6}"/>
              </a:ext>
            </a:extLst>
          </p:cNvPr>
          <p:cNvPicPr>
            <a:picLocks noChangeAspect="1"/>
          </p:cNvPicPr>
          <p:nvPr/>
        </p:nvPicPr>
        <p:blipFill>
          <a:blip r:embed="rId4"/>
          <a:stretch>
            <a:fillRect/>
          </a:stretch>
        </p:blipFill>
        <p:spPr>
          <a:xfrm>
            <a:off x="1063083" y="2631162"/>
            <a:ext cx="6096000" cy="40640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7356"/>
            <a:ext cx="9823648" cy="75828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trend can be observed of shifting to VLEO launches in recent years.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7FEB4E29-5B3E-B4BC-8D6C-FEB571AEE131}"/>
              </a:ext>
            </a:extLst>
          </p:cNvPr>
          <p:cNvPicPr>
            <a:picLocks noChangeAspect="1"/>
          </p:cNvPicPr>
          <p:nvPr/>
        </p:nvPicPr>
        <p:blipFill>
          <a:blip r:embed="rId4"/>
          <a:stretch>
            <a:fillRect/>
          </a:stretch>
        </p:blipFill>
        <p:spPr>
          <a:xfrm>
            <a:off x="770010" y="1927431"/>
            <a:ext cx="4894809" cy="44932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9298"/>
            <a:ext cx="10771501" cy="691375"/>
          </a:xfrm>
          <a:prstGeom prst="rect">
            <a:avLst/>
          </a:prstGeom>
        </p:spPr>
        <p:txBody>
          <a:bodyPr>
            <a:normAutofit lnSpcReduction="10000"/>
          </a:bodyPr>
          <a:lstStyle/>
          <a:p>
            <a:pPr>
              <a:lnSpc>
                <a:spcPct val="100000"/>
              </a:lnSpc>
              <a:spcBef>
                <a:spcPts val="1400"/>
              </a:spcBef>
            </a:pPr>
            <a:r>
              <a:rPr lang="en-US" sz="2000" dirty="0"/>
              <a:t>There are strong correlation between ISS and Payload at the range around 2000, as well as between GTO and the range of 4000-8000</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4BC4351-66CD-41A0-7185-A7B27F816621}"/>
              </a:ext>
            </a:extLst>
          </p:cNvPr>
          <p:cNvPicPr>
            <a:picLocks noChangeAspect="1"/>
          </p:cNvPicPr>
          <p:nvPr/>
        </p:nvPicPr>
        <p:blipFill>
          <a:blip r:embed="rId4"/>
          <a:stretch>
            <a:fillRect/>
          </a:stretch>
        </p:blipFill>
        <p:spPr>
          <a:xfrm>
            <a:off x="895661" y="2040672"/>
            <a:ext cx="4992184" cy="44011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7717"/>
            <a:ext cx="9031912" cy="758283"/>
          </a:xfrm>
          <a:prstGeom prst="rect">
            <a:avLst/>
          </a:prstGeom>
        </p:spPr>
        <p:txBody>
          <a:bodyPr>
            <a:noAutofit/>
          </a:bodyPr>
          <a:lstStyle/>
          <a:p>
            <a:pPr>
              <a:lnSpc>
                <a:spcPct val="100000"/>
              </a:lnSpc>
              <a:spcBef>
                <a:spcPts val="1400"/>
              </a:spcBef>
            </a:pPr>
            <a:r>
              <a:rPr lang="en-US" sz="2000" dirty="0"/>
              <a:t>Launch success rate has increased significantly since 2013 and has stabilized since 2019, potentially due to advance in technology and lessons learned</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8EE6968C-FD9B-03DC-CAF5-4590368193D2}"/>
              </a:ext>
            </a:extLst>
          </p:cNvPr>
          <p:cNvPicPr>
            <a:picLocks noChangeAspect="1"/>
          </p:cNvPicPr>
          <p:nvPr/>
        </p:nvPicPr>
        <p:blipFill>
          <a:blip r:embed="rId4"/>
          <a:stretch>
            <a:fillRect/>
          </a:stretch>
        </p:blipFill>
        <p:spPr>
          <a:xfrm>
            <a:off x="923886" y="2417586"/>
            <a:ext cx="5711089" cy="37929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221483" cy="739155"/>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BC95EAF-6980-D086-6E52-0D2999C468CE}"/>
              </a:ext>
            </a:extLst>
          </p:cNvPr>
          <p:cNvPicPr>
            <a:picLocks noChangeAspect="1"/>
          </p:cNvPicPr>
          <p:nvPr/>
        </p:nvPicPr>
        <p:blipFill>
          <a:blip r:embed="rId4"/>
          <a:stretch>
            <a:fillRect/>
          </a:stretch>
        </p:blipFill>
        <p:spPr>
          <a:xfrm>
            <a:off x="966245" y="2693497"/>
            <a:ext cx="7099316" cy="37337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7279" y="1343678"/>
            <a:ext cx="9544868" cy="54904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EDF2BD3-4769-882E-1BE6-82F126EA6451}"/>
              </a:ext>
            </a:extLst>
          </p:cNvPr>
          <p:cNvPicPr>
            <a:picLocks noChangeAspect="1"/>
          </p:cNvPicPr>
          <p:nvPr/>
        </p:nvPicPr>
        <p:blipFill>
          <a:blip r:embed="rId4"/>
          <a:stretch>
            <a:fillRect/>
          </a:stretch>
        </p:blipFill>
        <p:spPr>
          <a:xfrm>
            <a:off x="954100" y="1781215"/>
            <a:ext cx="9132272" cy="47808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869"/>
            <a:ext cx="9411053" cy="72482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2AFA95D-2076-2D4F-1E86-A1E3DCD14246}"/>
              </a:ext>
            </a:extLst>
          </p:cNvPr>
          <p:cNvPicPr>
            <a:picLocks noChangeAspect="1"/>
          </p:cNvPicPr>
          <p:nvPr/>
        </p:nvPicPr>
        <p:blipFill>
          <a:blip r:embed="rId3"/>
          <a:stretch>
            <a:fillRect/>
          </a:stretch>
        </p:blipFill>
        <p:spPr>
          <a:xfrm>
            <a:off x="770010" y="2596623"/>
            <a:ext cx="10363574" cy="22529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868"/>
            <a:ext cx="8998458" cy="814039"/>
          </a:xfrm>
          <a:prstGeom prst="rect">
            <a:avLst/>
          </a:prstGeom>
        </p:spPr>
        <p:txBody>
          <a:bodyPr>
            <a:normAutofit lnSpcReduction="10000"/>
          </a:bodyPr>
          <a:lstStyle/>
          <a:p>
            <a:pPr>
              <a:lnSpc>
                <a:spcPct val="100000"/>
              </a:lnSpc>
              <a:spcBef>
                <a:spcPts val="1400"/>
              </a:spcBef>
            </a:pPr>
            <a:r>
              <a:rPr lang="en-US" sz="2400" dirty="0">
                <a:latin typeface="Abadi" panose="020B0604020104020204" pitchFamily="34" charset="0"/>
              </a:rPr>
              <a:t>We calculated the average payload mass carried by booster version F9 v1.1 as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5E2DEE9-3179-5BA5-4519-3FA29D60EE55}"/>
              </a:ext>
            </a:extLst>
          </p:cNvPr>
          <p:cNvPicPr>
            <a:picLocks noChangeAspect="1"/>
          </p:cNvPicPr>
          <p:nvPr/>
        </p:nvPicPr>
        <p:blipFill>
          <a:blip r:embed="rId3"/>
          <a:stretch>
            <a:fillRect/>
          </a:stretch>
        </p:blipFill>
        <p:spPr>
          <a:xfrm>
            <a:off x="637478" y="2635243"/>
            <a:ext cx="10404506" cy="21251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021"/>
            <a:ext cx="9745589" cy="713677"/>
          </a:xfrm>
          <a:prstGeom prst="rect">
            <a:avLst/>
          </a:prstGeom>
        </p:spPr>
        <p:txBody>
          <a:bodyPr lIns="91440" tIns="45720" rIns="91440" bIns="45720" anchor="t">
            <a:normAutofit lnSpcReduction="10000"/>
          </a:bodyPr>
          <a:lstStyle/>
          <a:p>
            <a:pPr>
              <a:spcBef>
                <a:spcPts val="1400"/>
              </a:spcBef>
            </a:pPr>
            <a:r>
              <a:rPr lang="en-US" sz="2400" dirty="0">
                <a:latin typeface="Abadi" panose="020B0604020104020204" pitchFamily="34" charset="0"/>
              </a:rPr>
              <a:t>We observed that the dates of the first successful landing outcome on ground pad was January 3rd, 2013.</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9" name="Picture 8">
            <a:extLst>
              <a:ext uri="{FF2B5EF4-FFF2-40B4-BE49-F238E27FC236}">
                <a16:creationId xmlns:a16="http://schemas.microsoft.com/office/drawing/2014/main" id="{5A2CE45C-F371-728A-1143-E46FA100E4B5}"/>
              </a:ext>
            </a:extLst>
          </p:cNvPr>
          <p:cNvPicPr>
            <a:picLocks noChangeAspect="1"/>
          </p:cNvPicPr>
          <p:nvPr/>
        </p:nvPicPr>
        <p:blipFill>
          <a:blip r:embed="rId3"/>
          <a:stretch>
            <a:fillRect/>
          </a:stretch>
        </p:blipFill>
        <p:spPr>
          <a:xfrm>
            <a:off x="770010" y="2491047"/>
            <a:ext cx="10129563" cy="24696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0381"/>
            <a:ext cx="9935161" cy="1405054"/>
          </a:xfrm>
          <a:prstGeom prst="rect">
            <a:avLst/>
          </a:prstGeom>
        </p:spPr>
        <p:txBody>
          <a:bodyPr lIns="91440" tIns="45720" rIns="91440" bIns="45720" anchor="t">
            <a:normAutofit lnSpcReduction="10000"/>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A91C7A4-9015-7430-6A85-BB8995FEBF17}"/>
              </a:ext>
            </a:extLst>
          </p:cNvPr>
          <p:cNvPicPr>
            <a:picLocks noChangeAspect="1"/>
          </p:cNvPicPr>
          <p:nvPr/>
        </p:nvPicPr>
        <p:blipFill>
          <a:blip r:embed="rId3"/>
          <a:stretch>
            <a:fillRect/>
          </a:stretch>
        </p:blipFill>
        <p:spPr>
          <a:xfrm>
            <a:off x="334537" y="2986803"/>
            <a:ext cx="11015189" cy="25442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14400" y="1449660"/>
            <a:ext cx="8987883" cy="516301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9229"/>
            <a:ext cx="9031912" cy="847493"/>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Mission Outcome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DA50D98A-7161-373E-776B-BFC9F9DFB273}"/>
              </a:ext>
            </a:extLst>
          </p:cNvPr>
          <p:cNvPicPr>
            <a:picLocks noChangeAspect="1"/>
          </p:cNvPicPr>
          <p:nvPr/>
        </p:nvPicPr>
        <p:blipFill>
          <a:blip r:embed="rId4"/>
          <a:stretch>
            <a:fillRect/>
          </a:stretch>
        </p:blipFill>
        <p:spPr>
          <a:xfrm>
            <a:off x="4718328" y="2062974"/>
            <a:ext cx="4369916" cy="43270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288390" cy="12298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600625F-155B-E397-0CAD-30C9FBBADBEF}"/>
              </a:ext>
            </a:extLst>
          </p:cNvPr>
          <p:cNvPicPr>
            <a:picLocks noChangeAspect="1"/>
          </p:cNvPicPr>
          <p:nvPr/>
        </p:nvPicPr>
        <p:blipFill>
          <a:blip r:embed="rId4"/>
          <a:stretch>
            <a:fillRect/>
          </a:stretch>
        </p:blipFill>
        <p:spPr>
          <a:xfrm>
            <a:off x="2209800" y="2635947"/>
            <a:ext cx="6298580" cy="37854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567170" cy="8506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AA36E269-DDAA-C289-5779-A46899B55F6E}"/>
              </a:ext>
            </a:extLst>
          </p:cNvPr>
          <p:cNvPicPr>
            <a:picLocks noChangeAspect="1"/>
          </p:cNvPicPr>
          <p:nvPr/>
        </p:nvPicPr>
        <p:blipFill>
          <a:blip r:embed="rId3"/>
          <a:stretch>
            <a:fillRect/>
          </a:stretch>
        </p:blipFill>
        <p:spPr>
          <a:xfrm>
            <a:off x="665132" y="2676294"/>
            <a:ext cx="8626909" cy="307617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56741" cy="1330170"/>
          </a:xfrm>
          <a:prstGeom prst="rect">
            <a:avLst/>
          </a:prstGeom>
        </p:spPr>
        <p:txBody>
          <a:bodyPr lIns="91440" tIns="45720" rIns="91440" bIns="45720" anchor="t"/>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a:p>
            <a:pPr>
              <a:spcBef>
                <a:spcPts val="1400"/>
              </a:spcBef>
            </a:pPr>
            <a:endParaRPr lang="en-US" sz="1800" dirty="0">
              <a:latin typeface="Abadi" panose="020B0604020104020204" pitchFamily="34" charset="0"/>
            </a:endParaRPr>
          </a:p>
          <a:p>
            <a:pPr>
              <a:spcBef>
                <a:spcPts val="1400"/>
              </a:spcBef>
            </a:pPr>
            <a:endParaRPr lang="en-US" sz="1800" dirty="0">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E5112B7A-88F1-1C9E-F602-3911CD3F8400}"/>
              </a:ext>
            </a:extLst>
          </p:cNvPr>
          <p:cNvPicPr>
            <a:picLocks noChangeAspect="1"/>
          </p:cNvPicPr>
          <p:nvPr/>
        </p:nvPicPr>
        <p:blipFill>
          <a:blip r:embed="rId3"/>
          <a:stretch>
            <a:fillRect/>
          </a:stretch>
        </p:blipFill>
        <p:spPr>
          <a:xfrm>
            <a:off x="1451234" y="3155796"/>
            <a:ext cx="4576577" cy="32100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687983"/>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a:p>
            <a:r>
              <a:rPr lang="en-US" sz="11100" dirty="0">
                <a:solidFill>
                  <a:srgbClr val="0B49CB"/>
                </a:solidFill>
                <a:latin typeface="Abadi"/>
              </a:rPr>
              <a:t>All launch sites global map markers</a:t>
            </a:r>
          </a:p>
          <a:p>
            <a:endParaRPr lang="en-US" dirty="0">
              <a:solidFill>
                <a:srgbClr val="0B49CB"/>
              </a:solidFill>
              <a:latin typeface="Abadi"/>
            </a:endParaRPr>
          </a:p>
        </p:txBody>
      </p:sp>
      <p:pic>
        <p:nvPicPr>
          <p:cNvPr id="4" name="Content Placeholder 5">
            <a:extLst>
              <a:ext uri="{FF2B5EF4-FFF2-40B4-BE49-F238E27FC236}">
                <a16:creationId xmlns:a16="http://schemas.microsoft.com/office/drawing/2014/main" id="{7C173B41-B54E-975C-0C3A-F975D8CCB010}"/>
              </a:ext>
            </a:extLst>
          </p:cNvPr>
          <p:cNvPicPr>
            <a:picLocks noGrp="1" noChangeAspect="1"/>
          </p:cNvPicPr>
          <p:nvPr>
            <p:ph idx="4294967295"/>
          </p:nvPr>
        </p:nvPicPr>
        <p:blipFill>
          <a:blip r:embed="rId3"/>
          <a:stretch>
            <a:fillRect/>
          </a:stretch>
        </p:blipFill>
        <p:spPr>
          <a:xfrm>
            <a:off x="1672683" y="1649824"/>
            <a:ext cx="7596309" cy="45159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2" name="TextBox 1">
            <a:extLst>
              <a:ext uri="{FF2B5EF4-FFF2-40B4-BE49-F238E27FC236}">
                <a16:creationId xmlns:a16="http://schemas.microsoft.com/office/drawing/2014/main" id="{76B9B0BB-F740-E027-301D-014100C959BE}"/>
              </a:ext>
            </a:extLst>
          </p:cNvPr>
          <p:cNvSpPr txBox="1"/>
          <p:nvPr/>
        </p:nvSpPr>
        <p:spPr>
          <a:xfrm>
            <a:off x="6969512" y="68022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4DC38405-BA42-CC64-EA16-78B9FB5804FC}"/>
              </a:ext>
            </a:extLst>
          </p:cNvPr>
          <p:cNvSpPr txBox="1"/>
          <p:nvPr/>
        </p:nvSpPr>
        <p:spPr>
          <a:xfrm>
            <a:off x="4728117" y="802888"/>
            <a:ext cx="184731" cy="369332"/>
          </a:xfrm>
          <a:prstGeom prst="rect">
            <a:avLst/>
          </a:prstGeom>
          <a:noFill/>
        </p:spPr>
        <p:txBody>
          <a:bodyPr wrap="none" rtlCol="0">
            <a:spAutoFit/>
          </a:bodyPr>
          <a:lstStyle/>
          <a:p>
            <a:endParaRPr lang="en-US" dirty="0"/>
          </a:p>
        </p:txBody>
      </p:sp>
      <p:pic>
        <p:nvPicPr>
          <p:cNvPr id="15" name="Content Placeholder 3">
            <a:extLst>
              <a:ext uri="{FF2B5EF4-FFF2-40B4-BE49-F238E27FC236}">
                <a16:creationId xmlns:a16="http://schemas.microsoft.com/office/drawing/2014/main" id="{3C6632AE-A514-B28D-CB50-66C37DD2ADDB}"/>
              </a:ext>
            </a:extLst>
          </p:cNvPr>
          <p:cNvPicPr>
            <a:picLocks noGrp="1" noChangeAspect="1"/>
          </p:cNvPicPr>
          <p:nvPr>
            <p:ph idx="4294967295"/>
          </p:nvPr>
        </p:nvPicPr>
        <p:blipFill>
          <a:blip r:embed="rId4"/>
          <a:stretch>
            <a:fillRect/>
          </a:stretch>
        </p:blipFill>
        <p:spPr>
          <a:xfrm>
            <a:off x="501807" y="1436458"/>
            <a:ext cx="10515599" cy="47906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5DD057BB-740B-8C09-F8CF-A0C52AB46A3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71482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FB070C19-EE0E-DB52-3065-FE3567AB07E6}"/>
              </a:ext>
            </a:extLst>
          </p:cNvPr>
          <p:cNvPicPr>
            <a:picLocks noChangeAspect="1"/>
          </p:cNvPicPr>
          <p:nvPr/>
        </p:nvPicPr>
        <p:blipFill>
          <a:blip r:embed="rId4"/>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49659"/>
            <a:ext cx="9714665" cy="4977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49"/>
            <a:ext cx="10515600" cy="71028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C01D7F4B-33AA-4F83-FEF1-FC064DB1D9DD}"/>
              </a:ext>
            </a:extLst>
          </p:cNvPr>
          <p:cNvPicPr>
            <a:picLocks noGrp="1" noChangeAspect="1"/>
          </p:cNvPicPr>
          <p:nvPr>
            <p:ph idx="4294967295"/>
          </p:nvPr>
        </p:nvPicPr>
        <p:blipFill>
          <a:blip r:embed="rId4"/>
          <a:stretch>
            <a:fillRect/>
          </a:stretch>
        </p:blipFill>
        <p:spPr>
          <a:xfrm>
            <a:off x="2199600" y="1825625"/>
            <a:ext cx="7619763"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6991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B24D0987-1A35-197F-35F8-654C704D37F1}"/>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26802"/>
            <a:ext cx="10046673" cy="401637"/>
          </a:xfrm>
          <a:prstGeom prst="rect">
            <a:avLst/>
          </a:prstGeom>
        </p:spPr>
        <p:txBody>
          <a:bodyPr vert="horz" lIns="91440" tIns="45720" rIns="91440" bIns="45720" rtlCol="0" anchor="t">
            <a:normAutofit fontScale="85000" lnSpcReduction="10000"/>
          </a:bodyPr>
          <a:lstStyle/>
          <a:p>
            <a:pPr>
              <a:spcBef>
                <a:spcPts val="1400"/>
              </a:spcBef>
            </a:pPr>
            <a:r>
              <a:rPr lang="en-US" sz="2200" dirty="0">
                <a:latin typeface="Abadi" panose="020B0604020104020204" pitchFamily="34" charset="0"/>
              </a:rPr>
              <a:t>The decision tree classifier is the model with the highest classification accuracy with a 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0764DEC-DA97-8FE5-7E4A-DA5DA21AFCCC}"/>
              </a:ext>
            </a:extLst>
          </p:cNvPr>
          <p:cNvPicPr>
            <a:picLocks noChangeAspect="1"/>
          </p:cNvPicPr>
          <p:nvPr/>
        </p:nvPicPr>
        <p:blipFill>
          <a:blip r:embed="rId4"/>
          <a:stretch>
            <a:fillRect/>
          </a:stretch>
        </p:blipFill>
        <p:spPr>
          <a:xfrm>
            <a:off x="1505415" y="1640571"/>
            <a:ext cx="7560525" cy="47866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8508"/>
            <a:ext cx="9243784" cy="138275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565122D-89D6-4C45-8258-6EFA5BFFDB28}"/>
              </a:ext>
            </a:extLst>
          </p:cNvPr>
          <p:cNvPicPr>
            <a:picLocks noChangeAspect="1"/>
          </p:cNvPicPr>
          <p:nvPr/>
        </p:nvPicPr>
        <p:blipFill>
          <a:blip r:embed="rId4"/>
          <a:stretch>
            <a:fillRect/>
          </a:stretch>
        </p:blipFill>
        <p:spPr>
          <a:xfrm>
            <a:off x="2178205" y="2821260"/>
            <a:ext cx="5058936" cy="36471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3902"/>
            <a:ext cx="10515600" cy="451624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conclude that:</a:t>
            </a:r>
          </a:p>
          <a:p>
            <a:pPr marL="285750" indent="-285750">
              <a:buFont typeface="Arial" panose="020B0604020202020204" pitchFamily="34" charset="0"/>
              <a:buChar char="•"/>
            </a:pPr>
            <a:r>
              <a:rPr lang="en-US" sz="2000"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r>
              <a:rPr lang="en-US" sz="2000" dirty="0">
                <a:latin typeface="Abadi" panose="020B0604020104020204" pitchFamily="34" charset="0"/>
              </a:rPr>
              <a:t>Low weighted payloads perform better than the heavier payloads. </a:t>
            </a:r>
          </a:p>
          <a:p>
            <a:pPr marL="285750" indent="-285750">
              <a:buFont typeface="Arial" panose="020B0604020202020204" pitchFamily="34" charset="0"/>
              <a:buChar char="•"/>
            </a:pPr>
            <a:r>
              <a:rPr lang="en-US" sz="2000" dirty="0">
                <a:latin typeface="Abadi" panose="020B0604020104020204" pitchFamily="34" charset="0"/>
              </a:rPr>
              <a:t>Launch success rate started to increase in 2013 till 2020.</a:t>
            </a:r>
          </a:p>
          <a:p>
            <a:pPr marL="285750" indent="-285750">
              <a:buFont typeface="Arial" panose="020B0604020202020204" pitchFamily="34" charset="0"/>
              <a:buChar char="•"/>
            </a:pPr>
            <a:r>
              <a:rPr lang="en-US" sz="2000" dirty="0">
                <a:latin typeface="Abadi" panose="020B0604020104020204" pitchFamily="34" charset="0"/>
              </a:rPr>
              <a:t>KSC LC 39A had the most successful launches from all the sites.</a:t>
            </a:r>
          </a:p>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Orbits </a:t>
            </a:r>
            <a:r>
              <a:rPr lang="en-US" sz="2000" dirty="0">
                <a:latin typeface="Abadi" panose="020B0604020104020204" pitchFamily="34" charset="0"/>
              </a:rPr>
              <a:t>ES-L1, GEO, HEO, SSO, VLEO had the most success rate.</a:t>
            </a:r>
            <a:endParaRPr lang="en-US" sz="200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9388750" cy="11067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https://github.com/tmatin100/Applied-Data-Science-Capstone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the </a:t>
            </a:r>
            <a:r>
              <a:rPr lang="en-US" sz="7600" dirty="0" err="1">
                <a:solidFill>
                  <a:schemeClr val="tx1"/>
                </a:solidFill>
                <a:latin typeface="Abadi"/>
              </a:rPr>
              <a:t>SapceX</a:t>
            </a:r>
            <a:r>
              <a:rPr lang="en-US" sz="7600" dirty="0">
                <a:solidFill>
                  <a:schemeClr val="tx1"/>
                </a:solidFill>
                <a:latin typeface="Abadi"/>
              </a:rPr>
              <a:t> API and web scraping form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 hot encoding was applied to categorical feature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accent3">
                    <a:lumMod val="25000"/>
                  </a:schemeClr>
                </a:solidFill>
                <a:latin typeface="Abadi"/>
              </a:rPr>
              <a:t>LR, KNN, SVM, DT models have been built and evaluated for the best classifier </a:t>
            </a:r>
          </a:p>
          <a:p>
            <a:pPr>
              <a:lnSpc>
                <a:spcPct val="100000"/>
              </a:lnSpc>
              <a:spcBef>
                <a:spcPts val="1400"/>
              </a:spcBef>
            </a:pP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247395" cy="4296396"/>
          </a:xfrm>
          <a:prstGeom prst="rect">
            <a:avLst/>
          </a:prstGeom>
        </p:spPr>
        <p:txBody>
          <a:bodyPr/>
          <a:lstStyle/>
          <a:p>
            <a:r>
              <a:rPr lang="en-US" sz="2200" dirty="0"/>
              <a:t>The following datasets was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marL="457200" lvl="1" indent="0">
              <a:buNone/>
            </a:pP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Next, we decoded the response content as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457200" lvl="1" indent="0">
              <a:buNone/>
            </a:pP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marL="457200" lvl="1" indent="0">
              <a:buNone/>
            </a:pP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marL="457200" lvl="1" indent="0">
              <a:buNone/>
            </a:pP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endParaRPr lang="en-US" sz="1800" dirty="0">
              <a:solidFill>
                <a:schemeClr val="accent3">
                  <a:lumMod val="25000"/>
                </a:schemeClr>
              </a:solidFill>
              <a:latin typeface="Abadi" panose="020B0604020104020204" pitchFamily="34" charset="0"/>
            </a:endParaRPr>
          </a:p>
          <a:p>
            <a:endParaRPr lang="en-US" sz="2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1873" y="5486400"/>
            <a:ext cx="5611679" cy="1271239"/>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link to the notebook is </a:t>
            </a:r>
            <a:r>
              <a:rPr lang="en-US" dirty="0">
                <a:hlinkClick r:id="rId4"/>
              </a:rPr>
              <a:t>https://github.com/tmatin100/Applied-Data-Science-Capstone/blob/main/Lab-1.Collecting%20the%20data-api.ipynb</a:t>
            </a:r>
            <a:endParaRPr lang="en-US" dirty="0"/>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485BABE1-8639-41EC-CCB2-C14262A56AC0}"/>
              </a:ext>
            </a:extLst>
          </p:cNvPr>
          <p:cNvPicPr>
            <a:picLocks noChangeAspect="1"/>
          </p:cNvPicPr>
          <p:nvPr/>
        </p:nvPicPr>
        <p:blipFill>
          <a:blip r:embed="rId5"/>
          <a:stretch>
            <a:fillRect/>
          </a:stretch>
        </p:blipFill>
        <p:spPr>
          <a:xfrm>
            <a:off x="5910262" y="1639205"/>
            <a:ext cx="5547709" cy="4233285"/>
          </a:xfrm>
          <a:prstGeom prst="rect">
            <a:avLst/>
          </a:prstGeom>
        </p:spPr>
      </p:pic>
      <p:pic>
        <p:nvPicPr>
          <p:cNvPr id="8" name="Picture 7">
            <a:extLst>
              <a:ext uri="{FF2B5EF4-FFF2-40B4-BE49-F238E27FC236}">
                <a16:creationId xmlns:a16="http://schemas.microsoft.com/office/drawing/2014/main" id="{A2B59C0D-D0CF-2BF1-0DAB-4F9CA463AB96}"/>
              </a:ext>
            </a:extLst>
          </p:cNvPr>
          <p:cNvPicPr>
            <a:picLocks noChangeAspect="1"/>
          </p:cNvPicPr>
          <p:nvPr/>
        </p:nvPicPr>
        <p:blipFill>
          <a:blip r:embed="rId6"/>
          <a:stretch>
            <a:fillRect/>
          </a:stretch>
        </p:blipFill>
        <p:spPr>
          <a:xfrm>
            <a:off x="568713" y="2044655"/>
            <a:ext cx="5129561" cy="3361549"/>
          </a:xfrm>
          <a:prstGeom prst="rect">
            <a:avLst/>
          </a:prstGeom>
        </p:spPr>
      </p:pic>
      <p:sp>
        <p:nvSpPr>
          <p:cNvPr id="9" name="TextBox 8">
            <a:extLst>
              <a:ext uri="{FF2B5EF4-FFF2-40B4-BE49-F238E27FC236}">
                <a16:creationId xmlns:a16="http://schemas.microsoft.com/office/drawing/2014/main" id="{49C9DD02-93F1-9907-BEB4-16448A7A9621}"/>
              </a:ext>
            </a:extLst>
          </p:cNvPr>
          <p:cNvSpPr txBox="1"/>
          <p:nvPr/>
        </p:nvSpPr>
        <p:spPr>
          <a:xfrm>
            <a:off x="568713" y="1516567"/>
            <a:ext cx="4783872" cy="369332"/>
          </a:xfrm>
          <a:prstGeom prst="rect">
            <a:avLst/>
          </a:prstGeom>
          <a:noFill/>
        </p:spPr>
        <p:txBody>
          <a:bodyPr wrap="square" rtlCol="0">
            <a:spAutoFit/>
          </a:bodyPr>
          <a:lstStyle/>
          <a:p>
            <a:r>
              <a:rPr lang="en-US" dirty="0"/>
              <a:t>• Data collection with SpaceX REST calls</a:t>
            </a:r>
          </a:p>
        </p:txBody>
      </p:sp>
      <p:sp>
        <p:nvSpPr>
          <p:cNvPr id="10" name="TextBox 9">
            <a:extLst>
              <a:ext uri="{FF2B5EF4-FFF2-40B4-BE49-F238E27FC236}">
                <a16:creationId xmlns:a16="http://schemas.microsoft.com/office/drawing/2014/main" id="{4B1F6DE9-98A7-481B-20E6-3B422F5BE20F}"/>
              </a:ext>
            </a:extLst>
          </p:cNvPr>
          <p:cNvSpPr txBox="1"/>
          <p:nvPr/>
        </p:nvSpPr>
        <p:spPr>
          <a:xfrm>
            <a:off x="970156" y="5486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798370" cy="403979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sz="2200" dirty="0">
              <a:solidFill>
                <a:schemeClr val="accent3">
                  <a:lumMod val="25000"/>
                </a:schemeClr>
              </a:solidFill>
              <a:latin typeface="Abadi"/>
            </a:endParaRPr>
          </a:p>
          <a:p>
            <a:pPr>
              <a:lnSpc>
                <a:spcPct val="100000"/>
              </a:lnSpc>
              <a:spcBef>
                <a:spcPts val="1400"/>
              </a:spcBef>
            </a:pPr>
            <a:r>
              <a:rPr lang="en-US" sz="1600" dirty="0">
                <a:hlinkClick r:id="rId4"/>
              </a:rPr>
              <a:t>https://github.com/tmatin100/Applied-Data-Science-Capstone/blob/main/Lab-2.Web%20scraping%20Falcon%209%20and%20Falcon%20Heavy%20Launches%20Records%20from%20Wikipedia.ipynb</a:t>
            </a:r>
            <a:endParaRPr lang="en-US" sz="1600" dirty="0"/>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D15B4856-23B8-CC8A-DDBC-1D4F11CBAC8E}"/>
              </a:ext>
            </a:extLst>
          </p:cNvPr>
          <p:cNvPicPr>
            <a:picLocks noChangeAspect="1"/>
          </p:cNvPicPr>
          <p:nvPr/>
        </p:nvPicPr>
        <p:blipFill>
          <a:blip r:embed="rId5"/>
          <a:stretch>
            <a:fillRect/>
          </a:stretch>
        </p:blipFill>
        <p:spPr>
          <a:xfrm>
            <a:off x="4854649" y="1379925"/>
            <a:ext cx="6469455" cy="464564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5739</TotalTime>
  <Words>2017</Words>
  <Application>Microsoft Macintosh PowerPoint</Application>
  <PresentationFormat>Widescreen</PresentationFormat>
  <Paragraphs>257</Paragraphs>
  <Slides>47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Tam Matin</cp:lastModifiedBy>
  <cp:revision>202</cp:revision>
  <dcterms:created xsi:type="dcterms:W3CDTF">2021-04-29T18:58:34Z</dcterms:created>
  <dcterms:modified xsi:type="dcterms:W3CDTF">2023-01-01T19:48:06Z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